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handoutMasterIdLst>
    <p:handoutMasterId r:id="rId14"/>
  </p:handoutMasterIdLst>
  <p:sldIdLst>
    <p:sldId id="468" r:id="rId3"/>
    <p:sldId id="417" r:id="rId4"/>
    <p:sldId id="460" r:id="rId5"/>
    <p:sldId id="353" r:id="rId6"/>
    <p:sldId id="465" r:id="rId7"/>
    <p:sldId id="461" r:id="rId8"/>
    <p:sldId id="462" r:id="rId9"/>
    <p:sldId id="466" r:id="rId10"/>
    <p:sldId id="463" r:id="rId11"/>
    <p:sldId id="471" r:id="rId12"/>
  </p:sldIdLst>
  <p:sldSz cx="12192000" cy="6858000"/>
  <p:notesSz cx="6805613" cy="9939338"/>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58" autoAdjust="0"/>
    <p:restoredTop sz="88262" autoAdjust="0"/>
  </p:normalViewPr>
  <p:slideViewPr>
    <p:cSldViewPr>
      <p:cViewPr varScale="1">
        <p:scale>
          <a:sx n="103" d="100"/>
          <a:sy n="103" d="100"/>
        </p:scale>
        <p:origin x="1362"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17EF81C6-7C8C-4014-8BB3-573A92C8DD34}" type="datetimeFigureOut">
              <a:rPr lang="lt-LT" smtClean="0"/>
              <a:t>2018.04.18</a:t>
            </a:fld>
            <a:endParaRPr lang="lt-LT"/>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046FBC24-040B-4D6F-AB84-A9DA8C60D20C}" type="slidenum">
              <a:rPr lang="lt-LT" smtClean="0"/>
              <a:t>‹#›</a:t>
            </a:fld>
            <a:endParaRPr lang="lt-LT"/>
          </a:p>
        </p:txBody>
      </p:sp>
    </p:spTree>
    <p:extLst>
      <p:ext uri="{BB962C8B-B14F-4D97-AF65-F5344CB8AC3E}">
        <p14:creationId xmlns:p14="http://schemas.microsoft.com/office/powerpoint/2010/main" val="3811638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45EB0538-3F7A-46FA-B4DB-690E3CBCD7EE}" type="datetimeFigureOut">
              <a:rPr lang="lt-LT" smtClean="0"/>
              <a:t>2018.04.18</a:t>
            </a:fld>
            <a:endParaRPr lang="lt-LT"/>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99B2F67D-DF52-4062-8511-CA6AADF60949}" type="slidenum">
              <a:rPr lang="lt-LT" smtClean="0"/>
              <a:t>‹#›</a:t>
            </a:fld>
            <a:endParaRPr lang="lt-LT"/>
          </a:p>
        </p:txBody>
      </p:sp>
    </p:spTree>
    <p:extLst>
      <p:ext uri="{BB962C8B-B14F-4D97-AF65-F5344CB8AC3E}">
        <p14:creationId xmlns:p14="http://schemas.microsoft.com/office/powerpoint/2010/main" val="120418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99B2F67D-DF52-4062-8511-CA6AADF60949}" type="slidenum">
              <a:rPr lang="lt-LT" smtClean="0"/>
              <a:t>4</a:t>
            </a:fld>
            <a:endParaRPr lang="lt-LT"/>
          </a:p>
        </p:txBody>
      </p:sp>
    </p:spTree>
    <p:extLst>
      <p:ext uri="{BB962C8B-B14F-4D97-AF65-F5344CB8AC3E}">
        <p14:creationId xmlns:p14="http://schemas.microsoft.com/office/powerpoint/2010/main" val="593623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99B2F67D-DF52-4062-8511-CA6AADF60949}" type="slidenum">
              <a:rPr lang="lt-LT" smtClean="0"/>
              <a:t>5</a:t>
            </a:fld>
            <a:endParaRPr lang="lt-LT"/>
          </a:p>
        </p:txBody>
      </p:sp>
    </p:spTree>
    <p:extLst>
      <p:ext uri="{BB962C8B-B14F-4D97-AF65-F5344CB8AC3E}">
        <p14:creationId xmlns:p14="http://schemas.microsoft.com/office/powerpoint/2010/main" val="219993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99B2F67D-DF52-4062-8511-CA6AADF60949}" type="slidenum">
              <a:rPr lang="lt-LT" smtClean="0"/>
              <a:t>6</a:t>
            </a:fld>
            <a:endParaRPr lang="lt-LT"/>
          </a:p>
        </p:txBody>
      </p:sp>
    </p:spTree>
    <p:extLst>
      <p:ext uri="{BB962C8B-B14F-4D97-AF65-F5344CB8AC3E}">
        <p14:creationId xmlns:p14="http://schemas.microsoft.com/office/powerpoint/2010/main" val="1850067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99B2F67D-DF52-4062-8511-CA6AADF60949}" type="slidenum">
              <a:rPr lang="lt-LT" smtClean="0"/>
              <a:t>7</a:t>
            </a:fld>
            <a:endParaRPr lang="lt-LT"/>
          </a:p>
        </p:txBody>
      </p:sp>
    </p:spTree>
    <p:extLst>
      <p:ext uri="{BB962C8B-B14F-4D97-AF65-F5344CB8AC3E}">
        <p14:creationId xmlns:p14="http://schemas.microsoft.com/office/powerpoint/2010/main" val="1985577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99B2F67D-DF52-4062-8511-CA6AADF60949}" type="slidenum">
              <a:rPr lang="lt-LT" smtClean="0"/>
              <a:t>8</a:t>
            </a:fld>
            <a:endParaRPr lang="lt-LT"/>
          </a:p>
        </p:txBody>
      </p:sp>
    </p:spTree>
    <p:extLst>
      <p:ext uri="{BB962C8B-B14F-4D97-AF65-F5344CB8AC3E}">
        <p14:creationId xmlns:p14="http://schemas.microsoft.com/office/powerpoint/2010/main" val="29436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lt-LT"/>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t-LT"/>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B81080A-D5E8-4EE6-976D-C66FBF57A79F}" type="datetimeFigureOut">
              <a:rPr lang="lt-LT" smtClean="0"/>
              <a:t>2018.04.18</a:t>
            </a:fld>
            <a:endParaRPr lang="lt-LT"/>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lt-LT"/>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B732655-22DB-4576-BA5C-7EDBD911FC45}" type="slidenum">
              <a:rPr lang="lt-LT" smtClean="0"/>
              <a:t>‹#›</a:t>
            </a:fld>
            <a:endParaRPr lang="lt-LT"/>
          </a:p>
        </p:txBody>
      </p:sp>
    </p:spTree>
    <p:extLst>
      <p:ext uri="{BB962C8B-B14F-4D97-AF65-F5344CB8AC3E}">
        <p14:creationId xmlns:p14="http://schemas.microsoft.com/office/powerpoint/2010/main" val="500568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B81080A-D5E8-4EE6-976D-C66FBF57A79F}" type="datetimeFigureOut">
              <a:rPr lang="lt-LT" smtClean="0"/>
              <a:t>2018.04.18</a:t>
            </a:fld>
            <a:endParaRPr lang="lt-LT"/>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lt-LT"/>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B732655-22DB-4576-BA5C-7EDBD911FC45}" type="slidenum">
              <a:rPr lang="lt-LT" smtClean="0"/>
              <a:t>‹#›</a:t>
            </a:fld>
            <a:endParaRPr lang="lt-LT"/>
          </a:p>
        </p:txBody>
      </p:sp>
    </p:spTree>
    <p:extLst>
      <p:ext uri="{BB962C8B-B14F-4D97-AF65-F5344CB8AC3E}">
        <p14:creationId xmlns:p14="http://schemas.microsoft.com/office/powerpoint/2010/main" val="360994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B81080A-D5E8-4EE6-976D-C66FBF57A79F}" type="datetimeFigureOut">
              <a:rPr lang="lt-LT" smtClean="0"/>
              <a:t>2018.04.18</a:t>
            </a:fld>
            <a:endParaRPr lang="lt-LT"/>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lt-LT"/>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B732655-22DB-4576-BA5C-7EDBD911FC45}" type="slidenum">
              <a:rPr lang="lt-LT" smtClean="0"/>
              <a:t>‹#›</a:t>
            </a:fld>
            <a:endParaRPr lang="lt-LT"/>
          </a:p>
        </p:txBody>
      </p:sp>
    </p:spTree>
    <p:extLst>
      <p:ext uri="{BB962C8B-B14F-4D97-AF65-F5344CB8AC3E}">
        <p14:creationId xmlns:p14="http://schemas.microsoft.com/office/powerpoint/2010/main" val="33649065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SILEHT PEALKIRJAGA">
    <p:spTree>
      <p:nvGrpSpPr>
        <p:cNvPr id="1" name=""/>
        <p:cNvGrpSpPr/>
        <p:nvPr/>
      </p:nvGrpSpPr>
      <p:grpSpPr>
        <a:xfrm>
          <a:off x="0" y="0"/>
          <a:ext cx="0" cy="0"/>
          <a:chOff x="0" y="0"/>
          <a:chExt cx="0" cy="0"/>
        </a:xfrm>
      </p:grpSpPr>
      <p:sp>
        <p:nvSpPr>
          <p:cNvPr id="10" name="Picture Placeholder 2"/>
          <p:cNvSpPr>
            <a:spLocks noGrp="1"/>
          </p:cNvSpPr>
          <p:nvPr>
            <p:ph type="pic" idx="10"/>
          </p:nvPr>
        </p:nvSpPr>
        <p:spPr>
          <a:xfrm>
            <a:off x="0" y="0"/>
            <a:ext cx="12191999" cy="6858000"/>
          </a:xfrm>
          <a:prstGeom prst="rect">
            <a:avLst/>
          </a:prstGeom>
        </p:spPr>
        <p:txBody>
          <a:bodyPr/>
          <a:lstStyle>
            <a:lvl1pPr marL="0" indent="0">
              <a:buNone/>
              <a:defRPr sz="3200">
                <a:solidFill>
                  <a:srgbClr val="00335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itle 1"/>
          <p:cNvSpPr>
            <a:spLocks noGrp="1"/>
          </p:cNvSpPr>
          <p:nvPr>
            <p:ph type="title"/>
          </p:nvPr>
        </p:nvSpPr>
        <p:spPr>
          <a:xfrm>
            <a:off x="447674" y="4966652"/>
            <a:ext cx="11296650" cy="1538968"/>
          </a:xfrm>
          <a:prstGeom prst="rect">
            <a:avLst/>
          </a:prstGeom>
        </p:spPr>
        <p:txBody>
          <a:bodyPr anchor="b">
            <a:normAutofit/>
          </a:bodyPr>
          <a:lstStyle>
            <a:lvl1pPr>
              <a:defRPr sz="3600">
                <a:solidFill>
                  <a:srgbClr val="00335B"/>
                </a:solidFill>
                <a:latin typeface="Helvetica Light"/>
              </a:defRPr>
            </a:lvl1pPr>
          </a:lstStyle>
          <a:p>
            <a:r>
              <a:rPr lang="en-US" dirty="0" smtClean="0"/>
              <a:t>Click to edit Master title style</a:t>
            </a:r>
            <a:endParaRPr lang="en-US" dirty="0"/>
          </a:p>
        </p:txBody>
      </p:sp>
      <p:pic>
        <p:nvPicPr>
          <p:cNvPr id="7" name="JCDecaux_logo_white.png" descr="JCDecaux_logo_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1105" y="133395"/>
            <a:ext cx="1002061" cy="394562"/>
          </a:xfrm>
          <a:prstGeom prst="rect">
            <a:avLst/>
          </a:prstGeom>
          <a:ln w="12700">
            <a:miter lim="400000"/>
          </a:ln>
        </p:spPr>
      </p:pic>
    </p:spTree>
    <p:extLst>
      <p:ext uri="{BB962C8B-B14F-4D97-AF65-F5344CB8AC3E}">
        <p14:creationId xmlns:p14="http://schemas.microsoft.com/office/powerpoint/2010/main" val="201953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19" y="62273"/>
            <a:ext cx="1255981" cy="613006"/>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08568" y="208907"/>
            <a:ext cx="864094" cy="252465"/>
          </a:xfrm>
          <a:prstGeom prst="rect">
            <a:avLst/>
          </a:prstGeom>
        </p:spPr>
      </p:pic>
    </p:spTree>
    <p:extLst>
      <p:ext uri="{BB962C8B-B14F-4D97-AF65-F5344CB8AC3E}">
        <p14:creationId xmlns:p14="http://schemas.microsoft.com/office/powerpoint/2010/main" val="50745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Comparison">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584200" y="2781300"/>
            <a:ext cx="5102225" cy="3308351"/>
          </a:xfrm>
        </p:spPr>
        <p:txBody>
          <a:bodyPr>
            <a:normAutofit/>
          </a:bodyPr>
          <a:lstStyle>
            <a:lvl1pPr marL="0" indent="0">
              <a:buNone/>
              <a:defRPr sz="1800">
                <a:solidFill>
                  <a:schemeClr val="bg1"/>
                </a:solidFill>
                <a:latin typeface="Helvetica 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Title 1"/>
          <p:cNvSpPr>
            <a:spLocks noGrp="1"/>
          </p:cNvSpPr>
          <p:nvPr>
            <p:ph type="title"/>
          </p:nvPr>
        </p:nvSpPr>
        <p:spPr>
          <a:xfrm>
            <a:off x="584200" y="832758"/>
            <a:ext cx="5102225" cy="1538968"/>
          </a:xfrm>
        </p:spPr>
        <p:txBody>
          <a:bodyPr anchor="b">
            <a:normAutofit/>
          </a:bodyPr>
          <a:lstStyle>
            <a:lvl1pPr>
              <a:defRPr sz="3600">
                <a:solidFill>
                  <a:schemeClr val="bg1"/>
                </a:solidFill>
                <a:latin typeface="Helvetica Light"/>
              </a:defRPr>
            </a:lvl1pPr>
          </a:lstStyle>
          <a:p>
            <a:r>
              <a:rPr lang="en-US" dirty="0" smtClean="0"/>
              <a:t>Click to edit Master title style</a:t>
            </a:r>
            <a:endParaRPr lang="en-US" dirty="0"/>
          </a:p>
        </p:txBody>
      </p:sp>
      <p:pic>
        <p:nvPicPr>
          <p:cNvPr id="7" name="JCDecaux_logo_white.png" descr="JCDecaux_logo_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5380" y="171495"/>
            <a:ext cx="1002061" cy="394562"/>
          </a:xfrm>
          <a:prstGeom prst="rect">
            <a:avLst/>
          </a:prstGeom>
          <a:ln w="12700">
            <a:miter lim="400000"/>
          </a:ln>
        </p:spPr>
      </p:pic>
      <p:sp>
        <p:nvSpPr>
          <p:cNvPr id="8" name="Picture Placeholder 2"/>
          <p:cNvSpPr>
            <a:spLocks noGrp="1"/>
          </p:cNvSpPr>
          <p:nvPr>
            <p:ph type="pic" idx="10"/>
          </p:nvPr>
        </p:nvSpPr>
        <p:spPr>
          <a:xfrm>
            <a:off x="6180364" y="0"/>
            <a:ext cx="601163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V="1">
            <a:off x="0" y="0"/>
            <a:ext cx="6156000" cy="6858000"/>
          </a:xfrm>
          <a:prstGeom prst="rect">
            <a:avLst/>
          </a:prstGeom>
        </p:spPr>
      </p:pic>
    </p:spTree>
    <p:extLst>
      <p:ext uri="{BB962C8B-B14F-4D97-AF65-F5344CB8AC3E}">
        <p14:creationId xmlns:p14="http://schemas.microsoft.com/office/powerpoint/2010/main" val="417194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lt-LT"/>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B81080A-D5E8-4EE6-976D-C66FBF57A79F}" type="datetimeFigureOut">
              <a:rPr lang="lt-LT" smtClean="0"/>
              <a:t>2018.04.18</a:t>
            </a:fld>
            <a:endParaRPr lang="lt-LT"/>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lt-LT"/>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B732655-22DB-4576-BA5C-7EDBD911FC45}" type="slidenum">
              <a:rPr lang="lt-LT" smtClean="0"/>
              <a:t>‹#›</a:t>
            </a:fld>
            <a:endParaRPr lang="lt-LT"/>
          </a:p>
        </p:txBody>
      </p:sp>
    </p:spTree>
    <p:extLst>
      <p:ext uri="{BB962C8B-B14F-4D97-AF65-F5344CB8AC3E}">
        <p14:creationId xmlns:p14="http://schemas.microsoft.com/office/powerpoint/2010/main" val="9739953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B81080A-D5E8-4EE6-976D-C66FBF57A79F}" type="datetimeFigureOut">
              <a:rPr lang="lt-LT" smtClean="0"/>
              <a:t>2018.04.18</a:t>
            </a:fld>
            <a:endParaRPr lang="lt-LT"/>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lt-LT"/>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B732655-22DB-4576-BA5C-7EDBD911FC45}" type="slidenum">
              <a:rPr lang="lt-LT" smtClean="0"/>
              <a:t>‹#›</a:t>
            </a:fld>
            <a:endParaRPr lang="lt-LT"/>
          </a:p>
        </p:txBody>
      </p:sp>
    </p:spTree>
    <p:extLst>
      <p:ext uri="{BB962C8B-B14F-4D97-AF65-F5344CB8AC3E}">
        <p14:creationId xmlns:p14="http://schemas.microsoft.com/office/powerpoint/2010/main" val="1344277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lt-LT"/>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0B81080A-D5E8-4EE6-976D-C66FBF57A79F}" type="datetimeFigureOut">
              <a:rPr lang="lt-LT" smtClean="0"/>
              <a:t>2018.04.18</a:t>
            </a:fld>
            <a:endParaRPr lang="lt-LT"/>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lt-LT"/>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B732655-22DB-4576-BA5C-7EDBD911FC45}" type="slidenum">
              <a:rPr lang="lt-LT" smtClean="0"/>
              <a:t>‹#›</a:t>
            </a:fld>
            <a:endParaRPr lang="lt-LT"/>
          </a:p>
        </p:txBody>
      </p:sp>
    </p:spTree>
    <p:extLst>
      <p:ext uri="{BB962C8B-B14F-4D97-AF65-F5344CB8AC3E}">
        <p14:creationId xmlns:p14="http://schemas.microsoft.com/office/powerpoint/2010/main" val="2289522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0B81080A-D5E8-4EE6-976D-C66FBF57A79F}" type="datetimeFigureOut">
              <a:rPr lang="lt-LT" smtClean="0"/>
              <a:t>2018.04.18</a:t>
            </a:fld>
            <a:endParaRPr lang="lt-LT"/>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lt-LT"/>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0B732655-22DB-4576-BA5C-7EDBD911FC45}" type="slidenum">
              <a:rPr lang="lt-LT" smtClean="0"/>
              <a:t>‹#›</a:t>
            </a:fld>
            <a:endParaRPr lang="lt-LT"/>
          </a:p>
        </p:txBody>
      </p:sp>
    </p:spTree>
    <p:extLst>
      <p:ext uri="{BB962C8B-B14F-4D97-AF65-F5344CB8AC3E}">
        <p14:creationId xmlns:p14="http://schemas.microsoft.com/office/powerpoint/2010/main" val="40203759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lt-LT"/>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0B81080A-D5E8-4EE6-976D-C66FBF57A79F}" type="datetimeFigureOut">
              <a:rPr lang="lt-LT" smtClean="0"/>
              <a:t>2018.04.18</a:t>
            </a:fld>
            <a:endParaRPr lang="lt-LT"/>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lt-LT"/>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0B732655-22DB-4576-BA5C-7EDBD911FC45}" type="slidenum">
              <a:rPr lang="lt-LT" smtClean="0"/>
              <a:t>‹#›</a:t>
            </a:fld>
            <a:endParaRPr lang="lt-LT"/>
          </a:p>
        </p:txBody>
      </p:sp>
    </p:spTree>
    <p:extLst>
      <p:ext uri="{BB962C8B-B14F-4D97-AF65-F5344CB8AC3E}">
        <p14:creationId xmlns:p14="http://schemas.microsoft.com/office/powerpoint/2010/main" val="3349353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0B81080A-D5E8-4EE6-976D-C66FBF57A79F}" type="datetimeFigureOut">
              <a:rPr lang="lt-LT" smtClean="0"/>
              <a:t>2018.04.18</a:t>
            </a:fld>
            <a:endParaRPr lang="lt-LT"/>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lt-LT"/>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0B732655-22DB-4576-BA5C-7EDBD911FC45}" type="slidenum">
              <a:rPr lang="lt-LT" smtClean="0"/>
              <a:t>‹#›</a:t>
            </a:fld>
            <a:endParaRPr lang="lt-LT"/>
          </a:p>
        </p:txBody>
      </p:sp>
    </p:spTree>
    <p:extLst>
      <p:ext uri="{BB962C8B-B14F-4D97-AF65-F5344CB8AC3E}">
        <p14:creationId xmlns:p14="http://schemas.microsoft.com/office/powerpoint/2010/main" val="36325233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0B81080A-D5E8-4EE6-976D-C66FBF57A79F}" type="datetimeFigureOut">
              <a:rPr lang="lt-LT" smtClean="0"/>
              <a:t>2018.04.18</a:t>
            </a:fld>
            <a:endParaRPr lang="lt-LT"/>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lt-LT"/>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B732655-22DB-4576-BA5C-7EDBD911FC45}" type="slidenum">
              <a:rPr lang="lt-LT" smtClean="0"/>
              <a:t>‹#›</a:t>
            </a:fld>
            <a:endParaRPr lang="lt-LT"/>
          </a:p>
        </p:txBody>
      </p:sp>
    </p:spTree>
    <p:extLst>
      <p:ext uri="{BB962C8B-B14F-4D97-AF65-F5344CB8AC3E}">
        <p14:creationId xmlns:p14="http://schemas.microsoft.com/office/powerpoint/2010/main" val="2926582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0B81080A-D5E8-4EE6-976D-C66FBF57A79F}" type="datetimeFigureOut">
              <a:rPr lang="lt-LT" smtClean="0"/>
              <a:t>2018.04.18</a:t>
            </a:fld>
            <a:endParaRPr lang="lt-LT"/>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lt-LT"/>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B732655-22DB-4576-BA5C-7EDBD911FC45}" type="slidenum">
              <a:rPr lang="lt-LT" smtClean="0"/>
              <a:t>‹#›</a:t>
            </a:fld>
            <a:endParaRPr lang="lt-LT"/>
          </a:p>
        </p:txBody>
      </p:sp>
    </p:spTree>
    <p:extLst>
      <p:ext uri="{BB962C8B-B14F-4D97-AF65-F5344CB8AC3E}">
        <p14:creationId xmlns:p14="http://schemas.microsoft.com/office/powerpoint/2010/main" val="15717002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6" descr="http://www.vaikystebesmurto.lt/_sites/paramosvaikamscentras/media/images/Partneriai/jcdecaux.jpg"/>
          <p:cNvPicPr>
            <a:picLocks noChangeAspect="1" noChangeArrowheads="1"/>
          </p:cNvPicPr>
          <p:nvPr userDrawn="1"/>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9403" y="383542"/>
            <a:ext cx="768085" cy="24770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ttps://fbcdn-profile-a.akamaihd.net/hprofile-ak-xpf1/v/t1.0-1/p200x200/1959812_718720011513852_457054653_n.jpg?oh=f53f6b35511b937e058afce5b21b3596&amp;oe=55C842EA&amp;__gda__=1443729196_190d62f744d61cd7b201fa079108918a"/>
          <p:cNvSpPr>
            <a:spLocks noChangeAspect="1" noChangeArrowheads="1"/>
          </p:cNvSpPr>
          <p:nvPr userDrawn="1"/>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sz="1800"/>
          </a:p>
        </p:txBody>
      </p:sp>
      <p:pic>
        <p:nvPicPr>
          <p:cNvPr id="8" name="Picture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0" y="-9571"/>
            <a:ext cx="12192000" cy="45719"/>
          </a:xfrm>
          <a:prstGeom prst="rect">
            <a:avLst/>
          </a:prstGeom>
        </p:spPr>
      </p:pic>
      <p:pic>
        <p:nvPicPr>
          <p:cNvPr id="9" name="Picture 8"/>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0512491" y="383542"/>
            <a:ext cx="1152125" cy="252465"/>
          </a:xfrm>
          <a:prstGeom prst="rect">
            <a:avLst/>
          </a:prstGeom>
        </p:spPr>
      </p:pic>
    </p:spTree>
    <p:extLst>
      <p:ext uri="{BB962C8B-B14F-4D97-AF65-F5344CB8AC3E}">
        <p14:creationId xmlns:p14="http://schemas.microsoft.com/office/powerpoint/2010/main" val="4056127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FB51C-916A-4351-8E03-5BAA0DEE0085}" type="datetimeFigureOut">
              <a:rPr lang="en-US" smtClean="0"/>
              <a:t>4/18/2018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D5C97-D1C1-4A9C-B873-5EE0CD2F69B0}" type="slidenum">
              <a:rPr lang="en-US" smtClean="0"/>
              <a:t>‹#›</a:t>
            </a:fld>
            <a:endParaRPr lang="en-US"/>
          </a:p>
        </p:txBody>
      </p:sp>
      <p:pic>
        <p:nvPicPr>
          <p:cNvPr id="8" name="JCDecaux_logo_white.png" descr="JCDecaux_logo_whit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631" y="119656"/>
            <a:ext cx="1979361" cy="779374"/>
          </a:xfrm>
          <a:prstGeom prst="rect">
            <a:avLst/>
          </a:prstGeom>
          <a:ln w="12700">
            <a:miter lim="400000"/>
          </a:ln>
        </p:spPr>
      </p:pic>
    </p:spTree>
    <p:extLst>
      <p:ext uri="{BB962C8B-B14F-4D97-AF65-F5344CB8AC3E}">
        <p14:creationId xmlns:p14="http://schemas.microsoft.com/office/powerpoint/2010/main" val="3880969286"/>
      </p:ext>
    </p:extLst>
  </p:cSld>
  <p:clrMap bg1="lt1" tx1="dk1" bg2="lt2" tx2="dk2" accent1="accent1" accent2="accent2" accent3="accent3" accent4="accent4" accent5="accent5" accent6="accent6" hlink="hlink" folHlink="folHlink"/>
  <p:sldLayoutIdLst>
    <p:sldLayoutId id="2147483661" r:id="rId1"/>
    <p:sldLayoutId id="214748366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Helvetica Ligh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Ligh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Ligh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Ligh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hyperlink" Target="mailto:digital@jcdecaux.ee" TargetMode="External"/><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uminor_finance_digi_wk4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60000">
            <a:off x="3833021" y="3062105"/>
            <a:ext cx="2362533" cy="1575022"/>
          </a:xfrm>
          <a:prstGeom prst="rect">
            <a:avLst/>
          </a:prstGeom>
        </p:spPr>
      </p:pic>
      <p:pic>
        <p:nvPicPr>
          <p:cNvPr id="4" name="Picture Placeholder 3"/>
          <p:cNvPicPr>
            <a:picLocks noGrp="1" noChangeAspect="1"/>
          </p:cNvPicPr>
          <p:nvPr>
            <p:ph type="pic" idx="10"/>
          </p:nvPr>
        </p:nvPicPr>
        <p:blipFill>
          <a:blip r:embed="rId5" cstate="email">
            <a:extLst>
              <a:ext uri="{28A0092B-C50C-407E-A947-70E740481C1C}">
                <a14:useLocalDpi xmlns:a14="http://schemas.microsoft.com/office/drawing/2010/main" val="0"/>
              </a:ext>
            </a:extLst>
          </a:blip>
          <a:srcRect/>
          <a:stretch>
            <a:fillRect/>
          </a:stretch>
        </p:blipFill>
        <p:spPr/>
      </p:pic>
      <p:sp>
        <p:nvSpPr>
          <p:cNvPr id="3" name="Title 2"/>
          <p:cNvSpPr>
            <a:spLocks noGrp="1"/>
          </p:cNvSpPr>
          <p:nvPr>
            <p:ph type="title"/>
          </p:nvPr>
        </p:nvSpPr>
        <p:spPr>
          <a:xfrm>
            <a:off x="0" y="5314976"/>
            <a:ext cx="11296650" cy="1538968"/>
          </a:xfrm>
        </p:spPr>
        <p:txBody>
          <a:bodyPr/>
          <a:lstStyle/>
          <a:p>
            <a:pPr algn="l"/>
            <a:r>
              <a:rPr lang="et-EE" dirty="0" err="1" smtClean="0">
                <a:solidFill>
                  <a:schemeClr val="bg1"/>
                </a:solidFill>
              </a:rPr>
              <a:t>Design</a:t>
            </a:r>
            <a:r>
              <a:rPr lang="et-EE" dirty="0" smtClean="0">
                <a:solidFill>
                  <a:schemeClr val="bg1"/>
                </a:solidFill>
              </a:rPr>
              <a:t> of </a:t>
            </a:r>
            <a:r>
              <a:rPr lang="et-EE" dirty="0" err="1" smtClean="0">
                <a:solidFill>
                  <a:schemeClr val="bg1"/>
                </a:solidFill>
              </a:rPr>
              <a:t>the</a:t>
            </a:r>
            <a:r>
              <a:rPr lang="et-EE" dirty="0" smtClean="0">
                <a:solidFill>
                  <a:schemeClr val="bg1"/>
                </a:solidFill>
              </a:rPr>
              <a:t> </a:t>
            </a:r>
            <a:r>
              <a:rPr lang="et-EE" dirty="0" err="1" smtClean="0">
                <a:solidFill>
                  <a:schemeClr val="bg1"/>
                </a:solidFill>
              </a:rPr>
              <a:t>Digital</a:t>
            </a:r>
            <a:r>
              <a:rPr lang="et-EE" dirty="0" smtClean="0">
                <a:solidFill>
                  <a:schemeClr val="bg1"/>
                </a:solidFill>
              </a:rPr>
              <a:t> </a:t>
            </a:r>
            <a:r>
              <a:rPr lang="et-EE" dirty="0" err="1" smtClean="0">
                <a:solidFill>
                  <a:schemeClr val="bg1"/>
                </a:solidFill>
              </a:rPr>
              <a:t>Poster</a:t>
            </a:r>
            <a:r>
              <a:rPr lang="et-EE" dirty="0" smtClean="0">
                <a:solidFill>
                  <a:schemeClr val="bg1"/>
                </a:solidFill>
              </a:rPr>
              <a:t>. </a:t>
            </a:r>
            <a:r>
              <a:rPr lang="et-EE" dirty="0" err="1" smtClean="0">
                <a:solidFill>
                  <a:schemeClr val="bg1"/>
                </a:solidFill>
              </a:rPr>
              <a:t>DigiTallinn</a:t>
            </a:r>
            <a:endParaRPr lang="en-US" dirty="0">
              <a:solidFill>
                <a:schemeClr val="bg1"/>
              </a:solidFill>
            </a:endParaRPr>
          </a:p>
        </p:txBody>
      </p:sp>
    </p:spTree>
    <p:extLst>
      <p:ext uri="{BB962C8B-B14F-4D97-AF65-F5344CB8AC3E}">
        <p14:creationId xmlns:p14="http://schemas.microsoft.com/office/powerpoint/2010/main" val="154859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0"/>
          </p:nvPr>
        </p:nvPicPr>
        <p:blipFill rotWithShape="1">
          <a:blip r:embed="rId4" cstate="email">
            <a:extLst>
              <a:ext uri="{28A0092B-C50C-407E-A947-70E740481C1C}">
                <a14:useLocalDpi xmlns:a14="http://schemas.microsoft.com/office/drawing/2010/main" val="0"/>
              </a:ext>
            </a:extLst>
          </a:blip>
          <a:srcRect/>
          <a:stretch/>
        </p:blipFill>
        <p:spPr/>
      </p:pic>
      <p:pic>
        <p:nvPicPr>
          <p:cNvPr id="6" name="Eesti Loto_Bingo Loto_entertainment&amp;culture_digi_wk4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33" b="133"/>
          <a:stretch/>
        </p:blipFill>
        <p:spPr>
          <a:xfrm rot="60000">
            <a:off x="6783777" y="3087199"/>
            <a:ext cx="2284687" cy="1543872"/>
          </a:xfrm>
          <a:prstGeom prst="rect">
            <a:avLst/>
          </a:prstGeom>
        </p:spPr>
      </p:pic>
      <p:sp>
        <p:nvSpPr>
          <p:cNvPr id="2" name="Text Placeholder 1"/>
          <p:cNvSpPr>
            <a:spLocks noGrp="1"/>
          </p:cNvSpPr>
          <p:nvPr>
            <p:ph type="body" idx="1"/>
          </p:nvPr>
        </p:nvSpPr>
        <p:spPr/>
        <p:txBody>
          <a:bodyPr/>
          <a:lstStyle/>
          <a:p>
            <a:pPr algn="ctr"/>
            <a:endParaRPr lang="et-EE" dirty="0"/>
          </a:p>
          <a:p>
            <a:pPr algn="ctr" fontAlgn="base"/>
            <a:r>
              <a:rPr lang="lt-LT" dirty="0">
                <a:latin typeface="Ubuntu" panose="020B0504030602030204" pitchFamily="34" charset="0"/>
              </a:rPr>
              <a:t>JCDecaux </a:t>
            </a:r>
            <a:r>
              <a:rPr lang="lt-LT" dirty="0" smtClean="0">
                <a:latin typeface="Ubuntu" panose="020B0504030602030204" pitchFamily="34" charset="0"/>
              </a:rPr>
              <a:t>Estonia</a:t>
            </a:r>
          </a:p>
          <a:p>
            <a:pPr algn="ctr" fontAlgn="base"/>
            <a:r>
              <a:rPr lang="lt-LT" dirty="0" smtClean="0">
                <a:latin typeface="Ubuntu" panose="020B0504030602030204" pitchFamily="34" charset="0"/>
              </a:rPr>
              <a:t>Tartu </a:t>
            </a:r>
            <a:r>
              <a:rPr lang="lt-LT" dirty="0">
                <a:latin typeface="Ubuntu" panose="020B0504030602030204" pitchFamily="34" charset="0"/>
              </a:rPr>
              <a:t>mnt.18, 10115 </a:t>
            </a:r>
            <a:r>
              <a:rPr lang="lt-LT" dirty="0" smtClean="0">
                <a:latin typeface="Ubuntu" panose="020B0504030602030204" pitchFamily="34" charset="0"/>
              </a:rPr>
              <a:t>Tallinn</a:t>
            </a:r>
            <a:endParaRPr lang="et-EE" dirty="0" smtClean="0">
              <a:latin typeface="Ubuntu" panose="020B0504030602030204" pitchFamily="34" charset="0"/>
            </a:endParaRPr>
          </a:p>
          <a:p>
            <a:pPr algn="ctr" fontAlgn="base"/>
            <a:endParaRPr lang="lt-LT" dirty="0" smtClean="0">
              <a:latin typeface="Ubuntu" panose="020B0504030602030204" pitchFamily="34" charset="0"/>
            </a:endParaRPr>
          </a:p>
          <a:p>
            <a:pPr algn="ctr" fontAlgn="base"/>
            <a:r>
              <a:rPr lang="lt-LT" dirty="0" smtClean="0">
                <a:latin typeface="Ubuntu" panose="020B0504030602030204" pitchFamily="34" charset="0"/>
              </a:rPr>
              <a:t> </a:t>
            </a:r>
            <a:r>
              <a:rPr lang="lt-LT" dirty="0">
                <a:latin typeface="Ubuntu" panose="020B0504030602030204" pitchFamily="34" charset="0"/>
              </a:rPr>
              <a:t>+372 630 9940</a:t>
            </a:r>
            <a:r>
              <a:rPr lang="en-US" dirty="0">
                <a:latin typeface="Ubuntu" panose="020B0504030602030204" pitchFamily="34" charset="0"/>
              </a:rPr>
              <a:t> </a:t>
            </a:r>
            <a:endParaRPr lang="et-EE" dirty="0">
              <a:latin typeface="Ubuntu" panose="020B0504030602030204" pitchFamily="34" charset="0"/>
            </a:endParaRPr>
          </a:p>
          <a:p>
            <a:pPr algn="ctr" fontAlgn="base"/>
            <a:r>
              <a:rPr lang="lt-LT" dirty="0" smtClean="0">
                <a:latin typeface="Ubuntu" panose="020B0504030602030204" pitchFamily="34" charset="0"/>
              </a:rPr>
              <a:t> </a:t>
            </a:r>
            <a:r>
              <a:rPr lang="lt-LT" dirty="0">
                <a:latin typeface="Ubuntu" panose="020B0504030602030204" pitchFamily="34" charset="0"/>
              </a:rPr>
              <a:t>digital</a:t>
            </a:r>
            <a:r>
              <a:rPr lang="en-US" dirty="0">
                <a:latin typeface="Ubuntu" panose="020B0504030602030204" pitchFamily="34" charset="0"/>
              </a:rPr>
              <a:t>@</a:t>
            </a:r>
            <a:r>
              <a:rPr lang="et-EE" dirty="0">
                <a:latin typeface="Ubuntu" panose="020B0504030602030204" pitchFamily="34" charset="0"/>
              </a:rPr>
              <a:t>j</a:t>
            </a:r>
            <a:r>
              <a:rPr lang="lt-LT" dirty="0">
                <a:latin typeface="Ubuntu" panose="020B0504030602030204" pitchFamily="34" charset="0"/>
              </a:rPr>
              <a:t>cdecaux.ee</a:t>
            </a:r>
          </a:p>
          <a:p>
            <a:pPr algn="ctr"/>
            <a:endParaRPr lang="lt-LT" dirty="0">
              <a:latin typeface="Ubuntu" panose="020B0504030602030204" pitchFamily="34" charset="0"/>
            </a:endParaRPr>
          </a:p>
          <a:p>
            <a:pPr algn="ctr"/>
            <a:endParaRPr lang="lt-LT" dirty="0"/>
          </a:p>
        </p:txBody>
      </p:sp>
      <p:sp>
        <p:nvSpPr>
          <p:cNvPr id="3" name="Title 2"/>
          <p:cNvSpPr>
            <a:spLocks noGrp="1"/>
          </p:cNvSpPr>
          <p:nvPr>
            <p:ph type="title"/>
          </p:nvPr>
        </p:nvSpPr>
        <p:spPr/>
        <p:txBody>
          <a:bodyPr/>
          <a:lstStyle/>
          <a:p>
            <a:pPr algn="ctr"/>
            <a:r>
              <a:rPr lang="et-EE" dirty="0" err="1" smtClean="0"/>
              <a:t>Thank</a:t>
            </a:r>
            <a:r>
              <a:rPr lang="et-EE" dirty="0" smtClean="0"/>
              <a:t> </a:t>
            </a:r>
            <a:r>
              <a:rPr lang="et-EE" dirty="0" err="1" smtClean="0"/>
              <a:t>You</a:t>
            </a:r>
            <a:r>
              <a:rPr lang="et-EE" dirty="0" smtClean="0"/>
              <a:t>!</a:t>
            </a:r>
            <a:endParaRPr lang="en-US" dirty="0"/>
          </a:p>
        </p:txBody>
      </p:sp>
    </p:spTree>
    <p:extLst>
      <p:ext uri="{BB962C8B-B14F-4D97-AF65-F5344CB8AC3E}">
        <p14:creationId xmlns:p14="http://schemas.microsoft.com/office/powerpoint/2010/main" val="292406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771252" y="1491992"/>
            <a:ext cx="2649497" cy="2642625"/>
          </a:xfrm>
          <a:prstGeom prst="rect">
            <a:avLst/>
          </a:prstGeom>
        </p:spPr>
      </p:pic>
      <p:pic>
        <p:nvPicPr>
          <p:cNvPr id="44" name="Picture 4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5136" y="5949283"/>
            <a:ext cx="715147" cy="715147"/>
          </a:xfrm>
          <a:prstGeom prst="rect">
            <a:avLst/>
          </a:prstGeom>
        </p:spPr>
      </p:pic>
      <p:pic>
        <p:nvPicPr>
          <p:cNvPr id="45" name="Picture 4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8035" y="5949282"/>
            <a:ext cx="715147" cy="715147"/>
          </a:xfrm>
          <a:prstGeom prst="rect">
            <a:avLst/>
          </a:prstGeom>
        </p:spPr>
      </p:pic>
      <p:pic>
        <p:nvPicPr>
          <p:cNvPr id="46" name="Picture 4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80934" y="5949282"/>
            <a:ext cx="715147" cy="715147"/>
          </a:xfrm>
          <a:prstGeom prst="rect">
            <a:avLst/>
          </a:prstGeom>
        </p:spPr>
      </p:pic>
      <p:pic>
        <p:nvPicPr>
          <p:cNvPr id="47" name="Picture 4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83833" y="5949281"/>
            <a:ext cx="715147" cy="715147"/>
          </a:xfrm>
          <a:prstGeom prst="rect">
            <a:avLst/>
          </a:prstGeom>
        </p:spPr>
      </p:pic>
      <p:pic>
        <p:nvPicPr>
          <p:cNvPr id="48" name="Picture 4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86732" y="5952171"/>
            <a:ext cx="715147" cy="715147"/>
          </a:xfrm>
          <a:prstGeom prst="rect">
            <a:avLst/>
          </a:prstGeom>
        </p:spPr>
      </p:pic>
      <p:pic>
        <p:nvPicPr>
          <p:cNvPr id="54" name="Picture 5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9631" y="5954908"/>
            <a:ext cx="715147" cy="715147"/>
          </a:xfrm>
          <a:prstGeom prst="rect">
            <a:avLst/>
          </a:prstGeom>
        </p:spPr>
      </p:pic>
      <p:pic>
        <p:nvPicPr>
          <p:cNvPr id="55" name="Picture 5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2530" y="5954907"/>
            <a:ext cx="715147" cy="715147"/>
          </a:xfrm>
          <a:prstGeom prst="rect">
            <a:avLst/>
          </a:prstGeom>
        </p:spPr>
      </p:pic>
      <p:pic>
        <p:nvPicPr>
          <p:cNvPr id="56" name="Picture 5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5429" y="5954907"/>
            <a:ext cx="715147" cy="715147"/>
          </a:xfrm>
          <a:prstGeom prst="rect">
            <a:avLst/>
          </a:prstGeom>
        </p:spPr>
      </p:pic>
      <p:pic>
        <p:nvPicPr>
          <p:cNvPr id="57" name="Picture 5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98328" y="5954906"/>
            <a:ext cx="715147" cy="715147"/>
          </a:xfrm>
          <a:prstGeom prst="rect">
            <a:avLst/>
          </a:prstGeom>
        </p:spPr>
      </p:pic>
      <p:pic>
        <p:nvPicPr>
          <p:cNvPr id="58" name="Picture 5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01227" y="5957796"/>
            <a:ext cx="715147" cy="715147"/>
          </a:xfrm>
          <a:prstGeom prst="rect">
            <a:avLst/>
          </a:prstGeom>
        </p:spPr>
      </p:pic>
      <p:sp>
        <p:nvSpPr>
          <p:cNvPr id="59" name="Rectangle 58"/>
          <p:cNvSpPr/>
          <p:nvPr/>
        </p:nvSpPr>
        <p:spPr>
          <a:xfrm>
            <a:off x="2330435" y="4122946"/>
            <a:ext cx="7542886" cy="1754326"/>
          </a:xfrm>
          <a:prstGeom prst="rect">
            <a:avLst/>
          </a:prstGeom>
        </p:spPr>
        <p:txBody>
          <a:bodyPr wrap="square">
            <a:spAutoFit/>
          </a:bodyPr>
          <a:lstStyle/>
          <a:p>
            <a:pPr algn="just"/>
            <a:r>
              <a:rPr lang="lt-LT" sz="1200" dirty="0">
                <a:solidFill>
                  <a:srgbClr val="002060"/>
                </a:solidFill>
                <a:latin typeface="Helvetica Light"/>
                <a:cs typeface="Aharoni" panose="02010803020104030203" pitchFamily="2" charset="-79"/>
              </a:rPr>
              <a:t>Your journey towards your first digital poster!</a:t>
            </a:r>
          </a:p>
          <a:p>
            <a:pPr algn="just"/>
            <a:endParaRPr lang="lt-LT" sz="1200" dirty="0">
              <a:solidFill>
                <a:srgbClr val="002060"/>
              </a:solidFill>
              <a:latin typeface="Helvetica Light"/>
            </a:endParaRPr>
          </a:p>
          <a:p>
            <a:pPr algn="just"/>
            <a:r>
              <a:rPr lang="lt-LT" sz="1200" dirty="0">
                <a:solidFill>
                  <a:srgbClr val="002060"/>
                </a:solidFill>
                <a:latin typeface="Helvetica Light"/>
              </a:rPr>
              <a:t>The DigiTallinn network of digital screens is mainly directed towards people using an automobile for moving around in the city of Tallinn. The peculiarity of that being the fact that the messages have to be received very quickly and during movement. The following instructions are based on our experiences with the network in Tallinn and in addition on JCDecaux Group‘s digital dealings from 40 countries around the world. Our guidelines take into account practical beliefs and the restrictions of the environment where the ad is displayd. We would be glad to answer your questions and to provide an alternative opinion on your design- </a:t>
            </a:r>
            <a:r>
              <a:rPr lang="lt-LT" sz="1200" dirty="0">
                <a:solidFill>
                  <a:srgbClr val="002060"/>
                </a:solidFill>
                <a:latin typeface="Helvetica Light"/>
                <a:hlinkClick r:id="rId8"/>
              </a:rPr>
              <a:t>digital@jcdecaux.ee</a:t>
            </a:r>
            <a:r>
              <a:rPr lang="lt-LT" sz="1200" dirty="0">
                <a:solidFill>
                  <a:srgbClr val="002060"/>
                </a:solidFill>
                <a:latin typeface="Helvetica Light"/>
              </a:rPr>
              <a:t>.</a:t>
            </a:r>
          </a:p>
        </p:txBody>
      </p:sp>
    </p:spTree>
    <p:extLst>
      <p:ext uri="{BB962C8B-B14F-4D97-AF65-F5344CB8AC3E}">
        <p14:creationId xmlns:p14="http://schemas.microsoft.com/office/powerpoint/2010/main" val="68944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24784" y="1951383"/>
            <a:ext cx="715147" cy="715147"/>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24784" y="2815479"/>
            <a:ext cx="715147" cy="715147"/>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24784" y="3679575"/>
            <a:ext cx="715147" cy="71514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19334" y="4543671"/>
            <a:ext cx="715147" cy="715147"/>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19334" y="5407767"/>
            <a:ext cx="715147" cy="715147"/>
          </a:xfrm>
          <a:prstGeom prst="rect">
            <a:avLst/>
          </a:prstGeom>
        </p:spPr>
      </p:pic>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5798" y="5407767"/>
            <a:ext cx="715147" cy="715147"/>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5797" y="4543670"/>
            <a:ext cx="715147" cy="715147"/>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1248" y="3679575"/>
            <a:ext cx="715147" cy="715147"/>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8143" y="2815478"/>
            <a:ext cx="715147" cy="715147"/>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08144" y="1953750"/>
            <a:ext cx="715147" cy="715147"/>
          </a:xfrm>
          <a:prstGeom prst="rect">
            <a:avLst/>
          </a:prstGeom>
        </p:spPr>
      </p:pic>
      <p:sp>
        <p:nvSpPr>
          <p:cNvPr id="14" name="Rectangle 13"/>
          <p:cNvSpPr/>
          <p:nvPr/>
        </p:nvSpPr>
        <p:spPr>
          <a:xfrm>
            <a:off x="2816871" y="2060849"/>
            <a:ext cx="3391272" cy="461665"/>
          </a:xfrm>
          <a:prstGeom prst="rect">
            <a:avLst/>
          </a:prstGeom>
        </p:spPr>
        <p:txBody>
          <a:bodyPr wrap="square">
            <a:spAutoFit/>
          </a:bodyPr>
          <a:lstStyle/>
          <a:p>
            <a:pPr algn="just"/>
            <a:r>
              <a:rPr lang="en-US" sz="1200" dirty="0">
                <a:solidFill>
                  <a:srgbClr val="002060"/>
                </a:solidFill>
                <a:latin typeface="Helvetica Light"/>
                <a:cs typeface="Helvetica" panose="020B0604020202020204" pitchFamily="34" charset="0"/>
              </a:rPr>
              <a:t>Digital poster is not a video clip. Do not use more than two different </a:t>
            </a:r>
            <a:r>
              <a:rPr lang="en-US" sz="1200" dirty="0" smtClean="0">
                <a:solidFill>
                  <a:srgbClr val="002060"/>
                </a:solidFill>
                <a:latin typeface="Helvetica Light"/>
                <a:cs typeface="Helvetica" panose="020B0604020202020204" pitchFamily="34" charset="0"/>
              </a:rPr>
              <a:t>frames</a:t>
            </a:r>
            <a:endParaRPr lang="en-US" sz="1200" dirty="0">
              <a:solidFill>
                <a:srgbClr val="002060"/>
              </a:solidFill>
              <a:latin typeface="Helvetica Light"/>
              <a:cs typeface="Helvetica" panose="020B0604020202020204" pitchFamily="34" charset="0"/>
            </a:endParaRPr>
          </a:p>
        </p:txBody>
      </p:sp>
      <p:sp>
        <p:nvSpPr>
          <p:cNvPr id="15" name="Rectangle 14"/>
          <p:cNvSpPr/>
          <p:nvPr/>
        </p:nvSpPr>
        <p:spPr>
          <a:xfrm>
            <a:off x="2871224" y="5626840"/>
            <a:ext cx="3528392" cy="276999"/>
          </a:xfrm>
          <a:prstGeom prst="rect">
            <a:avLst/>
          </a:prstGeom>
        </p:spPr>
        <p:txBody>
          <a:bodyPr wrap="square">
            <a:spAutoFit/>
          </a:bodyPr>
          <a:lstStyle/>
          <a:p>
            <a:pPr algn="just"/>
            <a:r>
              <a:rPr lang="en-US" sz="1200" dirty="0">
                <a:solidFill>
                  <a:srgbClr val="002060"/>
                </a:solidFill>
                <a:latin typeface="Helvetica" panose="020B0604020202020204" pitchFamily="34" charset="0"/>
                <a:cs typeface="Helvetica" panose="020B0604020202020204" pitchFamily="34" charset="0"/>
              </a:rPr>
              <a:t>Using contrasts is the basis of </a:t>
            </a:r>
            <a:r>
              <a:rPr lang="en-US" sz="1200" dirty="0" smtClean="0">
                <a:solidFill>
                  <a:srgbClr val="002060"/>
                </a:solidFill>
                <a:latin typeface="Helvetica" panose="020B0604020202020204" pitchFamily="34" charset="0"/>
                <a:cs typeface="Helvetica" panose="020B0604020202020204" pitchFamily="34" charset="0"/>
              </a:rPr>
              <a:t>visibility</a:t>
            </a:r>
            <a:endParaRPr lang="en-US" sz="1200" dirty="0">
              <a:solidFill>
                <a:srgbClr val="002060"/>
              </a:solidFill>
              <a:latin typeface="Helvetica" panose="020B0604020202020204" pitchFamily="34" charset="0"/>
              <a:cs typeface="Helvetica" panose="020B0604020202020204" pitchFamily="34" charset="0"/>
            </a:endParaRPr>
          </a:p>
        </p:txBody>
      </p:sp>
      <p:sp>
        <p:nvSpPr>
          <p:cNvPr id="16" name="Rectangle 15"/>
          <p:cNvSpPr/>
          <p:nvPr/>
        </p:nvSpPr>
        <p:spPr>
          <a:xfrm>
            <a:off x="2848264" y="2942218"/>
            <a:ext cx="3313672" cy="461665"/>
          </a:xfrm>
          <a:prstGeom prst="rect">
            <a:avLst/>
          </a:prstGeom>
        </p:spPr>
        <p:txBody>
          <a:bodyPr wrap="square">
            <a:spAutoFit/>
          </a:bodyPr>
          <a:lstStyle/>
          <a:p>
            <a:pPr algn="just"/>
            <a:r>
              <a:rPr lang="en-US" sz="1200" dirty="0">
                <a:solidFill>
                  <a:srgbClr val="002060"/>
                </a:solidFill>
                <a:latin typeface="Helvetica" panose="020B0604020202020204" pitchFamily="34" charset="0"/>
                <a:cs typeface="Helvetica" panose="020B0604020202020204" pitchFamily="34" charset="0"/>
              </a:rPr>
              <a:t>Keep the logo and/or product on the poster at all </a:t>
            </a:r>
            <a:r>
              <a:rPr lang="en-US" sz="1200" dirty="0" smtClean="0">
                <a:solidFill>
                  <a:srgbClr val="002060"/>
                </a:solidFill>
                <a:latin typeface="Helvetica" panose="020B0604020202020204" pitchFamily="34" charset="0"/>
                <a:cs typeface="Helvetica" panose="020B0604020202020204" pitchFamily="34" charset="0"/>
              </a:rPr>
              <a:t>times</a:t>
            </a:r>
            <a:endParaRPr lang="en-US" sz="1200" dirty="0">
              <a:solidFill>
                <a:srgbClr val="002060"/>
              </a:solidFill>
              <a:latin typeface="Helvetica" panose="020B0604020202020204" pitchFamily="34" charset="0"/>
              <a:cs typeface="Helvetica" panose="020B0604020202020204" pitchFamily="34" charset="0"/>
            </a:endParaRPr>
          </a:p>
        </p:txBody>
      </p:sp>
      <p:sp>
        <p:nvSpPr>
          <p:cNvPr id="17" name="Rectangle 16"/>
          <p:cNvSpPr/>
          <p:nvPr/>
        </p:nvSpPr>
        <p:spPr>
          <a:xfrm>
            <a:off x="2866559" y="3876005"/>
            <a:ext cx="3329238" cy="646331"/>
          </a:xfrm>
          <a:prstGeom prst="rect">
            <a:avLst/>
          </a:prstGeom>
        </p:spPr>
        <p:txBody>
          <a:bodyPr wrap="square">
            <a:spAutoFit/>
          </a:bodyPr>
          <a:lstStyle/>
          <a:p>
            <a:pPr algn="just"/>
            <a:r>
              <a:rPr lang="en-US" sz="1200" dirty="0">
                <a:solidFill>
                  <a:srgbClr val="002060"/>
                </a:solidFill>
                <a:latin typeface="Helvetica" panose="020B0604020202020204" pitchFamily="34" charset="0"/>
                <a:cs typeface="Helvetica" panose="020B0604020202020204" pitchFamily="34" charset="0"/>
              </a:rPr>
              <a:t>The main message behind the poster should be understandable during whatever second of the </a:t>
            </a:r>
            <a:r>
              <a:rPr lang="en-US" sz="1200" dirty="0" smtClean="0">
                <a:solidFill>
                  <a:srgbClr val="002060"/>
                </a:solidFill>
                <a:latin typeface="Helvetica" panose="020B0604020202020204" pitchFamily="34" charset="0"/>
                <a:cs typeface="Helvetica" panose="020B0604020202020204" pitchFamily="34" charset="0"/>
              </a:rPr>
              <a:t>poster</a:t>
            </a:r>
            <a:endParaRPr lang="en-US" sz="1200" dirty="0">
              <a:solidFill>
                <a:srgbClr val="002060"/>
              </a:solidFill>
              <a:latin typeface="Helvetica" panose="020B0604020202020204" pitchFamily="34" charset="0"/>
              <a:cs typeface="Helvetica" panose="020B0604020202020204" pitchFamily="34" charset="0"/>
            </a:endParaRPr>
          </a:p>
        </p:txBody>
      </p:sp>
      <p:sp>
        <p:nvSpPr>
          <p:cNvPr id="18" name="Rectangle 17"/>
          <p:cNvSpPr/>
          <p:nvPr/>
        </p:nvSpPr>
        <p:spPr>
          <a:xfrm>
            <a:off x="2866559" y="4753590"/>
            <a:ext cx="3248278" cy="646331"/>
          </a:xfrm>
          <a:prstGeom prst="rect">
            <a:avLst/>
          </a:prstGeom>
        </p:spPr>
        <p:txBody>
          <a:bodyPr wrap="square">
            <a:spAutoFit/>
          </a:bodyPr>
          <a:lstStyle/>
          <a:p>
            <a:pPr algn="just"/>
            <a:r>
              <a:rPr lang="en-US" sz="1200" dirty="0">
                <a:solidFill>
                  <a:srgbClr val="002060"/>
                </a:solidFill>
                <a:latin typeface="Helvetica" panose="020B0604020202020204" pitchFamily="34" charset="0"/>
                <a:cs typeface="Helvetica" panose="020B0604020202020204" pitchFamily="34" charset="0"/>
              </a:rPr>
              <a:t>Keep the number of elements reasonable, a short message and a simple font always work the </a:t>
            </a:r>
            <a:r>
              <a:rPr lang="en-US" sz="1200" dirty="0" smtClean="0">
                <a:solidFill>
                  <a:srgbClr val="002060"/>
                </a:solidFill>
                <a:latin typeface="Helvetica" panose="020B0604020202020204" pitchFamily="34" charset="0"/>
                <a:cs typeface="Helvetica" panose="020B0604020202020204" pitchFamily="34" charset="0"/>
              </a:rPr>
              <a:t>best</a:t>
            </a:r>
            <a:endParaRPr lang="en-US" sz="1200" dirty="0">
              <a:solidFill>
                <a:srgbClr val="002060"/>
              </a:solidFill>
              <a:latin typeface="Helvetica" panose="020B0604020202020204" pitchFamily="34" charset="0"/>
              <a:cs typeface="Helvetica" panose="020B0604020202020204" pitchFamily="34" charset="0"/>
            </a:endParaRPr>
          </a:p>
        </p:txBody>
      </p:sp>
      <p:sp>
        <p:nvSpPr>
          <p:cNvPr id="19" name="Rectangle 18"/>
          <p:cNvSpPr/>
          <p:nvPr/>
        </p:nvSpPr>
        <p:spPr>
          <a:xfrm>
            <a:off x="7065343" y="2078123"/>
            <a:ext cx="3326160" cy="461665"/>
          </a:xfrm>
          <a:prstGeom prst="rect">
            <a:avLst/>
          </a:prstGeom>
        </p:spPr>
        <p:txBody>
          <a:bodyPr wrap="square">
            <a:spAutoFit/>
          </a:bodyPr>
          <a:lstStyle/>
          <a:p>
            <a:pPr algn="just"/>
            <a:r>
              <a:rPr lang="en-US" sz="1200" dirty="0">
                <a:solidFill>
                  <a:srgbClr val="002060"/>
                </a:solidFill>
                <a:latin typeface="Helvetica" panose="020B0604020202020204" pitchFamily="34" charset="0"/>
                <a:cs typeface="Helvetica" panose="020B0604020202020204" pitchFamily="34" charset="0"/>
              </a:rPr>
              <a:t>The movements of </a:t>
            </a:r>
            <a:r>
              <a:rPr lang="en-US" sz="1200" dirty="0" smtClean="0">
                <a:solidFill>
                  <a:srgbClr val="002060"/>
                </a:solidFill>
                <a:latin typeface="Helvetica" panose="020B0604020202020204" pitchFamily="34" charset="0"/>
                <a:cs typeface="Helvetica" panose="020B0604020202020204" pitchFamily="34" charset="0"/>
              </a:rPr>
              <a:t>pictures </a:t>
            </a:r>
            <a:r>
              <a:rPr lang="en-US" sz="1200" dirty="0">
                <a:solidFill>
                  <a:srgbClr val="002060"/>
                </a:solidFill>
                <a:latin typeface="Helvetica" panose="020B0604020202020204" pitchFamily="34" charset="0"/>
                <a:cs typeface="Helvetica" panose="020B0604020202020204" pitchFamily="34" charset="0"/>
              </a:rPr>
              <a:t>and </a:t>
            </a:r>
            <a:r>
              <a:rPr lang="en-US" sz="1200" dirty="0" smtClean="0">
                <a:solidFill>
                  <a:srgbClr val="002060"/>
                </a:solidFill>
                <a:latin typeface="Helvetica" panose="020B0604020202020204" pitchFamily="34" charset="0"/>
                <a:cs typeface="Helvetica" panose="020B0604020202020204" pitchFamily="34" charset="0"/>
              </a:rPr>
              <a:t>text</a:t>
            </a:r>
            <a:r>
              <a:rPr lang="et-EE" sz="1200" dirty="0" smtClean="0">
                <a:solidFill>
                  <a:srgbClr val="002060"/>
                </a:solidFill>
                <a:latin typeface="Helvetica" panose="020B0604020202020204" pitchFamily="34" charset="0"/>
                <a:cs typeface="Helvetica" panose="020B0604020202020204" pitchFamily="34" charset="0"/>
              </a:rPr>
              <a:t> </a:t>
            </a:r>
            <a:r>
              <a:rPr lang="en-US" sz="1200" dirty="0" smtClean="0">
                <a:solidFill>
                  <a:srgbClr val="002060"/>
                </a:solidFill>
                <a:latin typeface="Helvetica" panose="020B0604020202020204" pitchFamily="34" charset="0"/>
                <a:cs typeface="Helvetica" panose="020B0604020202020204" pitchFamily="34" charset="0"/>
              </a:rPr>
              <a:t>- </a:t>
            </a:r>
            <a:r>
              <a:rPr lang="en-US" sz="1200" dirty="0">
                <a:solidFill>
                  <a:srgbClr val="002060"/>
                </a:solidFill>
                <a:latin typeface="Helvetica" panose="020B0604020202020204" pitchFamily="34" charset="0"/>
                <a:cs typeface="Helvetica" panose="020B0604020202020204" pitchFamily="34" charset="0"/>
              </a:rPr>
              <a:t>keep them smooth, simple and </a:t>
            </a:r>
            <a:r>
              <a:rPr lang="en-US" sz="1200" dirty="0" smtClean="0">
                <a:solidFill>
                  <a:srgbClr val="002060"/>
                </a:solidFill>
                <a:latin typeface="Helvetica" panose="020B0604020202020204" pitchFamily="34" charset="0"/>
                <a:cs typeface="Helvetica" panose="020B0604020202020204" pitchFamily="34" charset="0"/>
              </a:rPr>
              <a:t>steady</a:t>
            </a:r>
            <a:endParaRPr lang="en-US" sz="1200" dirty="0">
              <a:solidFill>
                <a:srgbClr val="002060"/>
              </a:solidFill>
              <a:latin typeface="Helvetica" panose="020B0604020202020204" pitchFamily="34" charset="0"/>
              <a:cs typeface="Helvetica" panose="020B0604020202020204" pitchFamily="34" charset="0"/>
            </a:endParaRPr>
          </a:p>
        </p:txBody>
      </p:sp>
      <p:sp>
        <p:nvSpPr>
          <p:cNvPr id="20" name="Rectangle 19"/>
          <p:cNvSpPr/>
          <p:nvPr/>
        </p:nvSpPr>
        <p:spPr>
          <a:xfrm>
            <a:off x="7088345" y="2906313"/>
            <a:ext cx="3540886" cy="461665"/>
          </a:xfrm>
          <a:prstGeom prst="rect">
            <a:avLst/>
          </a:prstGeom>
        </p:spPr>
        <p:txBody>
          <a:bodyPr wrap="square">
            <a:spAutoFit/>
          </a:bodyPr>
          <a:lstStyle/>
          <a:p>
            <a:pPr algn="just"/>
            <a:r>
              <a:rPr lang="en-US" sz="1200" dirty="0">
                <a:solidFill>
                  <a:srgbClr val="002060"/>
                </a:solidFill>
                <a:latin typeface="Helvetica" panose="020B0604020202020204" pitchFamily="34" charset="0"/>
                <a:cs typeface="Helvetica" panose="020B0604020202020204" pitchFamily="34" charset="0"/>
              </a:rPr>
              <a:t>Avoid filters and shading. Simple objects with clear contours are well seen and </a:t>
            </a:r>
            <a:r>
              <a:rPr lang="en-US" sz="1200" dirty="0" smtClean="0">
                <a:solidFill>
                  <a:srgbClr val="002060"/>
                </a:solidFill>
                <a:latin typeface="Helvetica" panose="020B0604020202020204" pitchFamily="34" charset="0"/>
                <a:cs typeface="Helvetica" panose="020B0604020202020204" pitchFamily="34" charset="0"/>
              </a:rPr>
              <a:t>visible </a:t>
            </a:r>
            <a:endParaRPr lang="en-US" sz="1200" dirty="0">
              <a:solidFill>
                <a:srgbClr val="002060"/>
              </a:solidFill>
              <a:latin typeface="Helvetica" panose="020B0604020202020204" pitchFamily="34" charset="0"/>
              <a:cs typeface="Helvetica" panose="020B0604020202020204" pitchFamily="34" charset="0"/>
            </a:endParaRPr>
          </a:p>
        </p:txBody>
      </p:sp>
      <p:sp>
        <p:nvSpPr>
          <p:cNvPr id="21" name="Rectangle 20"/>
          <p:cNvSpPr/>
          <p:nvPr/>
        </p:nvSpPr>
        <p:spPr>
          <a:xfrm>
            <a:off x="7088345" y="3792419"/>
            <a:ext cx="3577398" cy="646331"/>
          </a:xfrm>
          <a:prstGeom prst="rect">
            <a:avLst/>
          </a:prstGeom>
        </p:spPr>
        <p:txBody>
          <a:bodyPr wrap="square">
            <a:spAutoFit/>
          </a:bodyPr>
          <a:lstStyle/>
          <a:p>
            <a:pPr algn="just"/>
            <a:r>
              <a:rPr lang="en-US" sz="1200" dirty="0">
                <a:solidFill>
                  <a:srgbClr val="002060"/>
                </a:solidFill>
                <a:latin typeface="Helvetica" panose="020B0604020202020204" pitchFamily="34" charset="0"/>
                <a:cs typeface="Helvetica" panose="020B0604020202020204" pitchFamily="34" charset="0"/>
              </a:rPr>
              <a:t>Adapt your design- use the possibilities the screens offer. Alter your message according to the time of the day, the weather </a:t>
            </a:r>
            <a:r>
              <a:rPr lang="en-US" sz="1200" dirty="0" err="1" smtClean="0">
                <a:solidFill>
                  <a:srgbClr val="002060"/>
                </a:solidFill>
                <a:latin typeface="Helvetica" panose="020B0604020202020204" pitchFamily="34" charset="0"/>
                <a:cs typeface="Helvetica" panose="020B0604020202020204" pitchFamily="34" charset="0"/>
              </a:rPr>
              <a:t>etc</a:t>
            </a:r>
            <a:endParaRPr lang="en-US" sz="1200" dirty="0">
              <a:solidFill>
                <a:srgbClr val="002060"/>
              </a:solidFill>
              <a:latin typeface="Helvetica" panose="020B0604020202020204" pitchFamily="34" charset="0"/>
              <a:cs typeface="Helvetica" panose="020B0604020202020204" pitchFamily="34" charset="0"/>
            </a:endParaRPr>
          </a:p>
        </p:txBody>
      </p:sp>
      <p:sp>
        <p:nvSpPr>
          <p:cNvPr id="22" name="Rectangle 21"/>
          <p:cNvSpPr/>
          <p:nvPr/>
        </p:nvSpPr>
        <p:spPr>
          <a:xfrm>
            <a:off x="7088345" y="4670410"/>
            <a:ext cx="3540886" cy="646331"/>
          </a:xfrm>
          <a:prstGeom prst="rect">
            <a:avLst/>
          </a:prstGeom>
        </p:spPr>
        <p:txBody>
          <a:bodyPr wrap="square">
            <a:spAutoFit/>
          </a:bodyPr>
          <a:lstStyle/>
          <a:p>
            <a:pPr algn="just"/>
            <a:r>
              <a:rPr lang="en-US" sz="1200" dirty="0">
                <a:solidFill>
                  <a:srgbClr val="002060"/>
                </a:solidFill>
                <a:latin typeface="Helvetica" panose="020B0604020202020204" pitchFamily="34" charset="0"/>
                <a:cs typeface="Helvetica" panose="020B0604020202020204" pitchFamily="34" charset="0"/>
              </a:rPr>
              <a:t>JCDecaux Dynamic opportunities can make your poster come alive. Show the public dynamic ads live on the streets during your </a:t>
            </a:r>
            <a:r>
              <a:rPr lang="en-US" sz="1200" dirty="0" smtClean="0">
                <a:solidFill>
                  <a:srgbClr val="002060"/>
                </a:solidFill>
                <a:latin typeface="Helvetica" panose="020B0604020202020204" pitchFamily="34" charset="0"/>
                <a:cs typeface="Helvetica" panose="020B0604020202020204" pitchFamily="34" charset="0"/>
              </a:rPr>
              <a:t>campaign</a:t>
            </a:r>
            <a:endParaRPr lang="en-US" sz="1200" dirty="0">
              <a:solidFill>
                <a:srgbClr val="002060"/>
              </a:solidFill>
              <a:latin typeface="Helvetica" panose="020B0604020202020204" pitchFamily="34" charset="0"/>
              <a:cs typeface="Helvetica" panose="020B0604020202020204" pitchFamily="34" charset="0"/>
            </a:endParaRPr>
          </a:p>
        </p:txBody>
      </p:sp>
      <p:sp>
        <p:nvSpPr>
          <p:cNvPr id="23" name="Rectangle 22"/>
          <p:cNvSpPr/>
          <p:nvPr/>
        </p:nvSpPr>
        <p:spPr>
          <a:xfrm>
            <a:off x="7088345" y="5517711"/>
            <a:ext cx="3540886" cy="461665"/>
          </a:xfrm>
          <a:prstGeom prst="rect">
            <a:avLst/>
          </a:prstGeom>
        </p:spPr>
        <p:txBody>
          <a:bodyPr wrap="square">
            <a:spAutoFit/>
          </a:bodyPr>
          <a:lstStyle/>
          <a:p>
            <a:pPr algn="just"/>
            <a:r>
              <a:rPr lang="en-US" sz="1200" dirty="0">
                <a:solidFill>
                  <a:srgbClr val="002060"/>
                </a:solidFill>
                <a:latin typeface="Helvetica" panose="020B0604020202020204" pitchFamily="34" charset="0"/>
                <a:cs typeface="Helvetica" panose="020B0604020202020204" pitchFamily="34" charset="0"/>
              </a:rPr>
              <a:t>The poster is complete until there are no more elements to remove from </a:t>
            </a:r>
            <a:r>
              <a:rPr lang="en-US" sz="1200" dirty="0" smtClean="0">
                <a:solidFill>
                  <a:srgbClr val="002060"/>
                </a:solidFill>
                <a:latin typeface="Helvetica" panose="020B0604020202020204" pitchFamily="34" charset="0"/>
                <a:cs typeface="Helvetica" panose="020B0604020202020204" pitchFamily="34" charset="0"/>
              </a:rPr>
              <a:t>it</a:t>
            </a:r>
            <a:endParaRPr lang="en-US" sz="1200" dirty="0">
              <a:solidFill>
                <a:srgbClr val="002060"/>
              </a:solidFill>
              <a:latin typeface="Helvetica" panose="020B0604020202020204" pitchFamily="34" charset="0"/>
              <a:cs typeface="Helvetica" panose="020B0604020202020204" pitchFamily="34" charset="0"/>
            </a:endParaRPr>
          </a:p>
        </p:txBody>
      </p:sp>
      <p:sp>
        <p:nvSpPr>
          <p:cNvPr id="2" name="TextBox 1"/>
          <p:cNvSpPr txBox="1"/>
          <p:nvPr/>
        </p:nvSpPr>
        <p:spPr>
          <a:xfrm>
            <a:off x="2135560" y="996770"/>
            <a:ext cx="3384376" cy="307777"/>
          </a:xfrm>
          <a:prstGeom prst="rect">
            <a:avLst/>
          </a:prstGeom>
          <a:noFill/>
        </p:spPr>
        <p:txBody>
          <a:bodyPr wrap="square" rtlCol="0">
            <a:spAutoFit/>
          </a:bodyPr>
          <a:lstStyle/>
          <a:p>
            <a:pPr algn="just"/>
            <a:r>
              <a:rPr lang="et-EE" sz="1400" dirty="0">
                <a:solidFill>
                  <a:srgbClr val="002060"/>
                </a:solidFill>
                <a:latin typeface="Helvetica" panose="020B0604020202020204" pitchFamily="34" charset="0"/>
                <a:cs typeface="Helvetica" panose="020B0604020202020204" pitchFamily="34" charset="0"/>
              </a:rPr>
              <a:t>THE BASIS OF A DIGITAL POSTER</a:t>
            </a:r>
            <a:endParaRPr lang="en-US" sz="1400" dirty="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96876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armi_keefiridessert_digi_tallinn_slow">
            <a:hlinkClick r:id="" action="ppaction://media"/>
          </p:cNvPr>
          <p:cNvPicPr preferRelativeResize="0">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03712" y="1052737"/>
            <a:ext cx="5946559" cy="3964376"/>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42179" y="5174469"/>
            <a:ext cx="715147" cy="715147"/>
          </a:xfrm>
          <a:prstGeom prst="rect">
            <a:avLst/>
          </a:prstGeom>
        </p:spPr>
      </p:pic>
      <p:sp>
        <p:nvSpPr>
          <p:cNvPr id="10" name="Rectangle 9"/>
          <p:cNvSpPr/>
          <p:nvPr/>
        </p:nvSpPr>
        <p:spPr>
          <a:xfrm>
            <a:off x="3431704" y="5301209"/>
            <a:ext cx="6408712" cy="646331"/>
          </a:xfrm>
          <a:prstGeom prst="rect">
            <a:avLst/>
          </a:prstGeom>
        </p:spPr>
        <p:txBody>
          <a:bodyPr wrap="square">
            <a:spAutoFit/>
          </a:bodyPr>
          <a:lstStyle/>
          <a:p>
            <a:pPr algn="just"/>
            <a:r>
              <a:rPr lang="en-US" sz="1200" dirty="0">
                <a:solidFill>
                  <a:srgbClr val="002060"/>
                </a:solidFill>
                <a:latin typeface="Helvetica Light"/>
              </a:rPr>
              <a:t>Digital poster is not a video clip. Do not use more than two different frames. The main idea behind the poster should be clear to the viewer on any second of the digital poster. This is the main starting point of an effective digital poster!</a:t>
            </a:r>
          </a:p>
        </p:txBody>
      </p:sp>
    </p:spTree>
    <p:extLst>
      <p:ext uri="{BB962C8B-B14F-4D97-AF65-F5344CB8AC3E}">
        <p14:creationId xmlns:p14="http://schemas.microsoft.com/office/powerpoint/2010/main" val="556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 presetClass="mediacall" presetSubtype="0" fill="hold" nodeType="withEffect">
                                  <p:stCondLst>
                                    <p:cond delay="0"/>
                                  </p:stCondLst>
                                  <p:childTnLst>
                                    <p:cmd type="call" cmd="playFrom(0.0)">
                                      <p:cBhvr>
                                        <p:cTn id="12" dur="10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k32_Kalev_Mesikapp_JCD_ekraan_450x300_10s-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96341" y="1029361"/>
            <a:ext cx="5949807" cy="3966538"/>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42178" y="5187854"/>
            <a:ext cx="715147" cy="715147"/>
          </a:xfrm>
          <a:prstGeom prst="rect">
            <a:avLst/>
          </a:prstGeom>
        </p:spPr>
      </p:pic>
      <p:sp>
        <p:nvSpPr>
          <p:cNvPr id="10" name="Rectangle 9"/>
          <p:cNvSpPr/>
          <p:nvPr/>
        </p:nvSpPr>
        <p:spPr>
          <a:xfrm>
            <a:off x="3431704" y="5301209"/>
            <a:ext cx="6408712" cy="1015663"/>
          </a:xfrm>
          <a:prstGeom prst="rect">
            <a:avLst/>
          </a:prstGeom>
        </p:spPr>
        <p:txBody>
          <a:bodyPr wrap="square">
            <a:spAutoFit/>
          </a:bodyPr>
          <a:lstStyle/>
          <a:p>
            <a:pPr algn="just"/>
            <a:r>
              <a:rPr lang="en-US" sz="1200" dirty="0">
                <a:solidFill>
                  <a:srgbClr val="002060"/>
                </a:solidFill>
                <a:latin typeface="Helvetica Light"/>
              </a:rPr>
              <a:t>The most effective digital posters have a minimum number of elements, a short message with a clear font. The animations of the graphics and text must be smooth and steady with no difficult filters or shading. Bigger objects are better to grasp.</a:t>
            </a:r>
          </a:p>
          <a:p>
            <a:pPr algn="just"/>
            <a:endParaRPr lang="en-US" sz="1200" dirty="0">
              <a:solidFill>
                <a:srgbClr val="002060"/>
              </a:solidFill>
              <a:latin typeface="Helvetica Light"/>
            </a:endParaRPr>
          </a:p>
          <a:p>
            <a:pPr algn="just"/>
            <a:endParaRPr lang="en-US" sz="1200" dirty="0">
              <a:solidFill>
                <a:srgbClr val="002060"/>
              </a:solidFill>
              <a:latin typeface="Helvetica Light"/>
            </a:endParaRPr>
          </a:p>
        </p:txBody>
      </p:sp>
    </p:spTree>
    <p:extLst>
      <p:ext uri="{BB962C8B-B14F-4D97-AF65-F5344CB8AC3E}">
        <p14:creationId xmlns:p14="http://schemas.microsoft.com/office/powerpoint/2010/main" val="105997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left)">
                                      <p:cBhvr>
                                        <p:cTn id="10" dur="500"/>
                                        <p:tgtEl>
                                          <p:spTgt spid="10">
                                            <p:txEl>
                                              <p:pRg st="0" end="0"/>
                                            </p:txEl>
                                          </p:spTgt>
                                        </p:tgtEl>
                                      </p:cBhvr>
                                    </p:animEffect>
                                  </p:childTnLst>
                                </p:cTn>
                              </p:par>
                              <p:par>
                                <p:cTn id="11" presetID="1" presetClass="mediacall" presetSubtype="0" fill="hold" nodeType="withEffect">
                                  <p:stCondLst>
                                    <p:cond delay="0"/>
                                  </p:stCondLst>
                                  <p:childTnLst>
                                    <p:cmd type="call" cmd="playFrom(0.0)">
                                      <p:cBhvr>
                                        <p:cTn id="12"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10"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k16_Viking Line XPRS ekraanid - 10s 450x300 -v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68650" y="1029362"/>
            <a:ext cx="5977496" cy="3984997"/>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42178" y="5187856"/>
            <a:ext cx="715147" cy="715147"/>
          </a:xfrm>
          <a:prstGeom prst="rect">
            <a:avLst/>
          </a:prstGeom>
        </p:spPr>
      </p:pic>
      <p:sp>
        <p:nvSpPr>
          <p:cNvPr id="10" name="Rectangle 9"/>
          <p:cNvSpPr/>
          <p:nvPr/>
        </p:nvSpPr>
        <p:spPr>
          <a:xfrm>
            <a:off x="3431704" y="5301209"/>
            <a:ext cx="6408712" cy="830997"/>
          </a:xfrm>
          <a:prstGeom prst="rect">
            <a:avLst/>
          </a:prstGeom>
        </p:spPr>
        <p:txBody>
          <a:bodyPr wrap="square">
            <a:spAutoFit/>
          </a:bodyPr>
          <a:lstStyle/>
          <a:p>
            <a:pPr algn="just"/>
            <a:r>
              <a:rPr lang="en-US" sz="1200" dirty="0">
                <a:solidFill>
                  <a:srgbClr val="002060"/>
                </a:solidFill>
                <a:latin typeface="Helvetica Light"/>
              </a:rPr>
              <a:t>The movements of visuals, pictures and text must be in accordance with the regulations of the public streets. As the ads are mostly seen by people moving around in cars, there cannot be anything disturbing or hazardous to the attention of the person considering the traffic environment (</a:t>
            </a:r>
            <a:r>
              <a:rPr lang="et-EE" sz="1200" dirty="0" err="1">
                <a:solidFill>
                  <a:srgbClr val="002060"/>
                </a:solidFill>
                <a:latin typeface="Helvetica Light"/>
              </a:rPr>
              <a:t>flashes</a:t>
            </a:r>
            <a:r>
              <a:rPr lang="et-EE" sz="1200" dirty="0">
                <a:solidFill>
                  <a:srgbClr val="002060"/>
                </a:solidFill>
                <a:latin typeface="Helvetica Light"/>
              </a:rPr>
              <a:t>,</a:t>
            </a:r>
            <a:r>
              <a:rPr lang="en-US" sz="1200" dirty="0">
                <a:solidFill>
                  <a:srgbClr val="002060"/>
                </a:solidFill>
                <a:latin typeface="Helvetica Light"/>
              </a:rPr>
              <a:t> blinking, fast movement etc.)</a:t>
            </a:r>
          </a:p>
        </p:txBody>
      </p:sp>
    </p:spTree>
    <p:extLst>
      <p:ext uri="{BB962C8B-B14F-4D97-AF65-F5344CB8AC3E}">
        <p14:creationId xmlns:p14="http://schemas.microsoft.com/office/powerpoint/2010/main" val="24320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left)">
                                      <p:cBhvr>
                                        <p:cTn id="10" dur="500"/>
                                        <p:tgtEl>
                                          <p:spTgt spid="10">
                                            <p:txEl>
                                              <p:pRg st="0" end="0"/>
                                            </p:txEl>
                                          </p:spTgt>
                                        </p:tgtEl>
                                      </p:cBhvr>
                                    </p:animEffect>
                                  </p:childTnLst>
                                </p:cTn>
                              </p:par>
                              <p:par>
                                <p:cTn id="11" presetID="1" presetClass="mediacall" presetSubtype="0" fill="hold" nodeType="withEffect">
                                  <p:stCondLst>
                                    <p:cond delay="0"/>
                                  </p:stCondLst>
                                  <p:childTnLst>
                                    <p:cmd type="call" cmd="playFrom(0.0)">
                                      <p:cBhvr>
                                        <p:cTn id="12" dur="10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10"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k33_Circle-K_kohvipa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68651" y="1029362"/>
            <a:ext cx="5977496" cy="3984997"/>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42178" y="5187855"/>
            <a:ext cx="715147" cy="715147"/>
          </a:xfrm>
          <a:prstGeom prst="rect">
            <a:avLst/>
          </a:prstGeom>
        </p:spPr>
      </p:pic>
      <p:sp>
        <p:nvSpPr>
          <p:cNvPr id="10" name="Rectangle 9"/>
          <p:cNvSpPr/>
          <p:nvPr/>
        </p:nvSpPr>
        <p:spPr>
          <a:xfrm>
            <a:off x="3431704" y="5301209"/>
            <a:ext cx="6408712" cy="830997"/>
          </a:xfrm>
          <a:prstGeom prst="rect">
            <a:avLst/>
          </a:prstGeom>
        </p:spPr>
        <p:txBody>
          <a:bodyPr wrap="square">
            <a:spAutoFit/>
          </a:bodyPr>
          <a:lstStyle/>
          <a:p>
            <a:pPr algn="just"/>
            <a:r>
              <a:rPr lang="en-US" sz="1200" dirty="0">
                <a:solidFill>
                  <a:srgbClr val="002060"/>
                </a:solidFill>
                <a:latin typeface="Helvetica Light"/>
              </a:rPr>
              <a:t>To recognize the advertiser and to be able to memorize the poster, it is vital that the logo and/or product is prominent and visible on the poster at all times. While designing the poster, </a:t>
            </a:r>
            <a:r>
              <a:rPr lang="et-EE" sz="1200" dirty="0">
                <a:solidFill>
                  <a:srgbClr val="002060"/>
                </a:solidFill>
                <a:latin typeface="Helvetica Light"/>
              </a:rPr>
              <a:t>p</a:t>
            </a:r>
            <a:r>
              <a:rPr lang="en-US" sz="1200" dirty="0" err="1">
                <a:solidFill>
                  <a:srgbClr val="002060"/>
                </a:solidFill>
                <a:latin typeface="Helvetica Light"/>
              </a:rPr>
              <a:t>icture</a:t>
            </a:r>
            <a:r>
              <a:rPr lang="en-US" sz="1200" dirty="0">
                <a:solidFill>
                  <a:srgbClr val="002060"/>
                </a:solidFill>
                <a:latin typeface="Helvetica Light"/>
              </a:rPr>
              <a:t> yourself driving the car and seeing an ad on the street for a maximum of three seconds. </a:t>
            </a:r>
          </a:p>
        </p:txBody>
      </p:sp>
    </p:spTree>
    <p:extLst>
      <p:ext uri="{BB962C8B-B14F-4D97-AF65-F5344CB8AC3E}">
        <p14:creationId xmlns:p14="http://schemas.microsoft.com/office/powerpoint/2010/main" val="350002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 presetClass="mediacall" presetSubtype="0" fill="hold" nodeType="withEffect">
                                  <p:stCondLst>
                                    <p:cond delay="0"/>
                                  </p:stCondLst>
                                  <p:childTnLst>
                                    <p:cmd type="call" cmd="playFrom(0.0)">
                                      <p:cBhvr>
                                        <p:cTn id="12" dur="10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k37_Rocca - Vih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68651" y="1029362"/>
            <a:ext cx="6019484" cy="4012989"/>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42178" y="5187854"/>
            <a:ext cx="715147" cy="715147"/>
          </a:xfrm>
          <a:prstGeom prst="rect">
            <a:avLst/>
          </a:prstGeom>
        </p:spPr>
      </p:pic>
      <p:sp>
        <p:nvSpPr>
          <p:cNvPr id="10" name="Rectangle 9"/>
          <p:cNvSpPr/>
          <p:nvPr/>
        </p:nvSpPr>
        <p:spPr>
          <a:xfrm>
            <a:off x="3431704" y="5301209"/>
            <a:ext cx="6408712" cy="646331"/>
          </a:xfrm>
          <a:prstGeom prst="rect">
            <a:avLst/>
          </a:prstGeom>
        </p:spPr>
        <p:txBody>
          <a:bodyPr wrap="square">
            <a:spAutoFit/>
          </a:bodyPr>
          <a:lstStyle/>
          <a:p>
            <a:pPr algn="just"/>
            <a:r>
              <a:rPr lang="en-US" sz="1200" dirty="0">
                <a:solidFill>
                  <a:srgbClr val="002060"/>
                </a:solidFill>
                <a:latin typeface="Helvetica Light"/>
              </a:rPr>
              <a:t>Focus on one message and idea, display your main message clearly and with a font size fit for the outdoor. Use the contrasts to emphasize your message and poster on the streets even further. </a:t>
            </a:r>
          </a:p>
        </p:txBody>
      </p:sp>
    </p:spTree>
    <p:extLst>
      <p:ext uri="{BB962C8B-B14F-4D97-AF65-F5344CB8AC3E}">
        <p14:creationId xmlns:p14="http://schemas.microsoft.com/office/powerpoint/2010/main" val="266449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 presetClass="mediacall" presetSubtype="0" fill="hold" nodeType="withEffect">
                                  <p:stCondLst>
                                    <p:cond delay="0"/>
                                  </p:stCondLst>
                                  <p:childTnLst>
                                    <p:cmd type="call" cmd="playFrom(0.0)">
                                      <p:cBhvr>
                                        <p:cTn id="12" dur="1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9231" y="4379592"/>
            <a:ext cx="570615" cy="570615"/>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22343" y="4378442"/>
            <a:ext cx="570615" cy="570615"/>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9231" y="5249988"/>
            <a:ext cx="570615" cy="570615"/>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19231" y="2572002"/>
            <a:ext cx="570615" cy="570615"/>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28049" y="2564905"/>
            <a:ext cx="570615" cy="570615"/>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0447" y="3442398"/>
            <a:ext cx="570615" cy="570615"/>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22344" y="3419610"/>
            <a:ext cx="570615" cy="570615"/>
          </a:xfrm>
          <a:prstGeom prst="rect">
            <a:avLst/>
          </a:prstGeom>
        </p:spPr>
      </p:pic>
      <p:sp>
        <p:nvSpPr>
          <p:cNvPr id="18" name="TextBox 17"/>
          <p:cNvSpPr txBox="1"/>
          <p:nvPr/>
        </p:nvSpPr>
        <p:spPr>
          <a:xfrm>
            <a:off x="2554238" y="2746476"/>
            <a:ext cx="3960440" cy="461665"/>
          </a:xfrm>
          <a:prstGeom prst="rect">
            <a:avLst/>
          </a:prstGeom>
          <a:noFill/>
        </p:spPr>
        <p:txBody>
          <a:bodyPr wrap="square" rtlCol="0">
            <a:spAutoFit/>
          </a:bodyPr>
          <a:lstStyle/>
          <a:p>
            <a:r>
              <a:rPr lang="en-US" sz="1200" dirty="0">
                <a:solidFill>
                  <a:srgbClr val="002060"/>
                </a:solidFill>
                <a:latin typeface="Helvetica Light"/>
              </a:rPr>
              <a:t>Optimal number of elements, short message with a clear font</a:t>
            </a:r>
          </a:p>
        </p:txBody>
      </p:sp>
      <p:sp>
        <p:nvSpPr>
          <p:cNvPr id="19" name="TextBox 18"/>
          <p:cNvSpPr txBox="1"/>
          <p:nvPr/>
        </p:nvSpPr>
        <p:spPr>
          <a:xfrm>
            <a:off x="7271465" y="4525251"/>
            <a:ext cx="3600400" cy="276999"/>
          </a:xfrm>
          <a:prstGeom prst="rect">
            <a:avLst/>
          </a:prstGeom>
          <a:noFill/>
        </p:spPr>
        <p:txBody>
          <a:bodyPr wrap="square" rtlCol="0">
            <a:spAutoFit/>
          </a:bodyPr>
          <a:lstStyle/>
          <a:p>
            <a:r>
              <a:rPr lang="en-US" sz="1200" dirty="0">
                <a:solidFill>
                  <a:srgbClr val="002060"/>
                </a:solidFill>
                <a:latin typeface="Helvetica Light"/>
              </a:rPr>
              <a:t>Smooth background/ picture/ text animations</a:t>
            </a:r>
          </a:p>
        </p:txBody>
      </p:sp>
      <p:sp>
        <p:nvSpPr>
          <p:cNvPr id="20" name="TextBox 19"/>
          <p:cNvSpPr txBox="1"/>
          <p:nvPr/>
        </p:nvSpPr>
        <p:spPr>
          <a:xfrm>
            <a:off x="2554238" y="4525251"/>
            <a:ext cx="3600400" cy="276999"/>
          </a:xfrm>
          <a:prstGeom prst="rect">
            <a:avLst/>
          </a:prstGeom>
          <a:noFill/>
        </p:spPr>
        <p:txBody>
          <a:bodyPr wrap="square" rtlCol="0">
            <a:spAutoFit/>
          </a:bodyPr>
          <a:lstStyle/>
          <a:p>
            <a:r>
              <a:rPr lang="en-US" sz="1200" dirty="0">
                <a:solidFill>
                  <a:srgbClr val="002060"/>
                </a:solidFill>
                <a:latin typeface="Helvetica Light"/>
              </a:rPr>
              <a:t>Product and/or logo visible at all times</a:t>
            </a:r>
          </a:p>
        </p:txBody>
      </p:sp>
      <p:sp>
        <p:nvSpPr>
          <p:cNvPr id="21" name="TextBox 20"/>
          <p:cNvSpPr txBox="1"/>
          <p:nvPr/>
        </p:nvSpPr>
        <p:spPr>
          <a:xfrm>
            <a:off x="7282478" y="3563232"/>
            <a:ext cx="3600400" cy="276999"/>
          </a:xfrm>
          <a:prstGeom prst="rect">
            <a:avLst/>
          </a:prstGeom>
          <a:noFill/>
        </p:spPr>
        <p:txBody>
          <a:bodyPr wrap="square" rtlCol="0">
            <a:spAutoFit/>
          </a:bodyPr>
          <a:lstStyle/>
          <a:p>
            <a:r>
              <a:rPr lang="en-US" sz="1200" dirty="0">
                <a:solidFill>
                  <a:srgbClr val="002060"/>
                </a:solidFill>
                <a:latin typeface="Helvetica Light"/>
              </a:rPr>
              <a:t>The use of contrasts</a:t>
            </a:r>
          </a:p>
        </p:txBody>
      </p:sp>
      <p:sp>
        <p:nvSpPr>
          <p:cNvPr id="22" name="TextBox 21"/>
          <p:cNvSpPr txBox="1"/>
          <p:nvPr/>
        </p:nvSpPr>
        <p:spPr>
          <a:xfrm>
            <a:off x="2580581" y="3496872"/>
            <a:ext cx="3600400" cy="461665"/>
          </a:xfrm>
          <a:prstGeom prst="rect">
            <a:avLst/>
          </a:prstGeom>
          <a:noFill/>
        </p:spPr>
        <p:txBody>
          <a:bodyPr wrap="square" rtlCol="0">
            <a:spAutoFit/>
          </a:bodyPr>
          <a:lstStyle/>
          <a:p>
            <a:r>
              <a:rPr lang="en-US" sz="1200" dirty="0">
                <a:solidFill>
                  <a:srgbClr val="002060"/>
                </a:solidFill>
                <a:latin typeface="Helvetica Light"/>
              </a:rPr>
              <a:t>A product and advertiser recognized on any given moment of the digital poster</a:t>
            </a:r>
          </a:p>
        </p:txBody>
      </p:sp>
      <p:sp>
        <p:nvSpPr>
          <p:cNvPr id="23" name="TextBox 22"/>
          <p:cNvSpPr txBox="1"/>
          <p:nvPr/>
        </p:nvSpPr>
        <p:spPr>
          <a:xfrm>
            <a:off x="7261840" y="2706404"/>
            <a:ext cx="3600400" cy="276999"/>
          </a:xfrm>
          <a:prstGeom prst="rect">
            <a:avLst/>
          </a:prstGeom>
          <a:noFill/>
        </p:spPr>
        <p:txBody>
          <a:bodyPr wrap="square" rtlCol="0">
            <a:spAutoFit/>
          </a:bodyPr>
          <a:lstStyle/>
          <a:p>
            <a:r>
              <a:rPr lang="en-US" sz="1200" dirty="0">
                <a:solidFill>
                  <a:srgbClr val="002060"/>
                </a:solidFill>
                <a:latin typeface="Helvetica Light"/>
              </a:rPr>
              <a:t>Minimal or no frame changes</a:t>
            </a:r>
          </a:p>
        </p:txBody>
      </p:sp>
      <p:sp>
        <p:nvSpPr>
          <p:cNvPr id="24" name="TextBox 23"/>
          <p:cNvSpPr txBox="1"/>
          <p:nvPr/>
        </p:nvSpPr>
        <p:spPr>
          <a:xfrm>
            <a:off x="2580581" y="5396795"/>
            <a:ext cx="3600400" cy="276999"/>
          </a:xfrm>
          <a:prstGeom prst="rect">
            <a:avLst/>
          </a:prstGeom>
          <a:noFill/>
        </p:spPr>
        <p:txBody>
          <a:bodyPr wrap="square" rtlCol="0">
            <a:spAutoFit/>
          </a:bodyPr>
          <a:lstStyle/>
          <a:p>
            <a:r>
              <a:rPr lang="en-US" sz="1200" dirty="0">
                <a:solidFill>
                  <a:srgbClr val="002060"/>
                </a:solidFill>
                <a:latin typeface="Helvetica Light"/>
              </a:rPr>
              <a:t>One clear main message</a:t>
            </a:r>
          </a:p>
        </p:txBody>
      </p:sp>
      <p:sp>
        <p:nvSpPr>
          <p:cNvPr id="26" name="TextBox 25"/>
          <p:cNvSpPr txBox="1"/>
          <p:nvPr/>
        </p:nvSpPr>
        <p:spPr>
          <a:xfrm>
            <a:off x="2389845" y="1430954"/>
            <a:ext cx="4892633" cy="523220"/>
          </a:xfrm>
          <a:prstGeom prst="rect">
            <a:avLst/>
          </a:prstGeom>
          <a:noFill/>
        </p:spPr>
        <p:txBody>
          <a:bodyPr wrap="square" rtlCol="0">
            <a:spAutoFit/>
          </a:bodyPr>
          <a:lstStyle/>
          <a:p>
            <a:r>
              <a:rPr lang="et-EE" sz="1400" dirty="0" smtClean="0">
                <a:solidFill>
                  <a:srgbClr val="002060"/>
                </a:solidFill>
                <a:latin typeface="Helvetica Light"/>
                <a:cs typeface="Aharoni" panose="02010803020104030203" pitchFamily="2" charset="-79"/>
              </a:rPr>
              <a:t>CONCLUSIONS - </a:t>
            </a:r>
            <a:r>
              <a:rPr lang="et-EE" sz="1400" dirty="0">
                <a:solidFill>
                  <a:srgbClr val="002060"/>
                </a:solidFill>
                <a:latin typeface="Helvetica Light"/>
                <a:cs typeface="Aharoni" panose="02010803020104030203" pitchFamily="2" charset="-79"/>
              </a:rPr>
              <a:t>THE MAIN THINGS TO REMEMBER OF AN EFFICIENT DIGITAL POSTER	</a:t>
            </a:r>
          </a:p>
        </p:txBody>
      </p:sp>
      <p:pic>
        <p:nvPicPr>
          <p:cNvPr id="28" name="Picture 2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11512" y="5271115"/>
            <a:ext cx="570615" cy="570615"/>
          </a:xfrm>
          <a:prstGeom prst="rect">
            <a:avLst/>
          </a:prstGeom>
        </p:spPr>
      </p:pic>
      <p:sp>
        <p:nvSpPr>
          <p:cNvPr id="29" name="TextBox 28"/>
          <p:cNvSpPr txBox="1"/>
          <p:nvPr/>
        </p:nvSpPr>
        <p:spPr>
          <a:xfrm>
            <a:off x="7245303" y="5412614"/>
            <a:ext cx="3600400" cy="276999"/>
          </a:xfrm>
          <a:prstGeom prst="rect">
            <a:avLst/>
          </a:prstGeom>
          <a:noFill/>
        </p:spPr>
        <p:txBody>
          <a:bodyPr wrap="square" rtlCol="0">
            <a:spAutoFit/>
          </a:bodyPr>
          <a:lstStyle/>
          <a:p>
            <a:r>
              <a:rPr lang="en-US" sz="1200" dirty="0">
                <a:solidFill>
                  <a:srgbClr val="002060"/>
                </a:solidFill>
                <a:latin typeface="Helvetica Light"/>
              </a:rPr>
              <a:t>Big and visible objects</a:t>
            </a:r>
          </a:p>
        </p:txBody>
      </p:sp>
    </p:spTree>
    <p:extLst>
      <p:ext uri="{BB962C8B-B14F-4D97-AF65-F5344CB8AC3E}">
        <p14:creationId xmlns:p14="http://schemas.microsoft.com/office/powerpoint/2010/main" val="126956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7095</TotalTime>
  <Words>626</Words>
  <Application>Microsoft Office PowerPoint</Application>
  <PresentationFormat>Widescreen</PresentationFormat>
  <Paragraphs>41</Paragraphs>
  <Slides>10</Slides>
  <Notes>5</Notes>
  <HiddenSlides>0</HiddenSlides>
  <MMClips>7</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Aharoni</vt:lpstr>
      <vt:lpstr>Arial</vt:lpstr>
      <vt:lpstr>Calibri</vt:lpstr>
      <vt:lpstr>Helvetica</vt:lpstr>
      <vt:lpstr>Helvetica Light</vt:lpstr>
      <vt:lpstr>Ubuntu</vt:lpstr>
      <vt:lpstr>Office Theme</vt:lpstr>
      <vt:lpstr>1_Office Theme</vt:lpstr>
      <vt:lpstr>Design of the Digital Poster. DigiTallinn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Komarskis Vadimas</dc:creator>
  <cp:lastModifiedBy>Kass Madis</cp:lastModifiedBy>
  <cp:revision>665</cp:revision>
  <cp:lastPrinted>2015-04-13T10:00:56Z</cp:lastPrinted>
  <dcterms:created xsi:type="dcterms:W3CDTF">2014-11-20T11:22:09Z</dcterms:created>
  <dcterms:modified xsi:type="dcterms:W3CDTF">2018-04-18T08:04:52Z</dcterms:modified>
</cp:coreProperties>
</file>